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pie7HW+R2h92uZk15+oLhZ+sU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</a:rPr>
              <a:t>Focus on technical and </a:t>
            </a:r>
            <a:r>
              <a:rPr lang="en-US" sz="1200">
                <a:solidFill>
                  <a:schemeClr val="dk1"/>
                </a:solidFill>
              </a:rPr>
              <a:t>physical</a:t>
            </a:r>
            <a:r>
              <a:rPr lang="en-US" sz="1200">
                <a:solidFill>
                  <a:schemeClr val="dk1"/>
                </a:solidFill>
              </a:rPr>
              <a:t> pieces of reorganization implementation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a8e0471d8c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a8e0471d8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Karen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72200fd4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72200fd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8e0471d8c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a8e0471d8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Karen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331cdac96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26331cdac9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Karen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8e0471d8c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8e0471d8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8485cbe4f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8485cbe4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8485cbe4f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8485cbe4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8485cbe4f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8485cbe4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 txBox="1"/>
          <p:nvPr>
            <p:ph type="title"/>
          </p:nvPr>
        </p:nvSpPr>
        <p:spPr>
          <a:xfrm>
            <a:off x="371451" y="443301"/>
            <a:ext cx="3650133" cy="2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b="1" i="0" sz="6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" type="body"/>
          </p:nvPr>
        </p:nvSpPr>
        <p:spPr>
          <a:xfrm>
            <a:off x="5450890" y="443301"/>
            <a:ext cx="6369659" cy="5993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2" type="body"/>
          </p:nvPr>
        </p:nvSpPr>
        <p:spPr>
          <a:xfrm>
            <a:off x="371450" y="3662820"/>
            <a:ext cx="3650133" cy="148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Transition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/>
          <p:nvPr>
            <p:ph type="title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6000"/>
              <a:buFont typeface="Proxima Nova"/>
              <a:buNone/>
              <a:defRPr b="1" i="0" sz="6000" u="none" cap="none" strike="noStrik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" type="body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Content Slide">
  <p:cSld name="Bulleted Content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/>
          <p:nvPr/>
        </p:nvSpPr>
        <p:spPr>
          <a:xfrm>
            <a:off x="505038" y="450597"/>
            <a:ext cx="11101746" cy="545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5"/>
          <p:cNvSpPr txBox="1"/>
          <p:nvPr/>
        </p:nvSpPr>
        <p:spPr>
          <a:xfrm>
            <a:off x="677332" y="2143107"/>
            <a:ext cx="4630251" cy="3440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1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5F2D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055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5"/>
          <p:cNvSpPr txBox="1"/>
          <p:nvPr>
            <p:ph type="title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6000"/>
              <a:buFont typeface="Proxima Nova"/>
              <a:buNone/>
              <a:defRPr b="1" i="0" sz="6000" u="none" cap="none" strike="noStrik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/Data Slide">
  <p:cSld name="Picture/Data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6"/>
          <p:cNvSpPr txBox="1"/>
          <p:nvPr/>
        </p:nvSpPr>
        <p:spPr>
          <a:xfrm>
            <a:off x="9554706" y="4804476"/>
            <a:ext cx="2029030" cy="1782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930702" y="3197897"/>
            <a:ext cx="3143588" cy="234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6"/>
          <p:cNvSpPr txBox="1"/>
          <p:nvPr>
            <p:ph idx="2" type="body"/>
          </p:nvPr>
        </p:nvSpPr>
        <p:spPr>
          <a:xfrm>
            <a:off x="4524206" y="3197897"/>
            <a:ext cx="3143588" cy="234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3" type="body"/>
          </p:nvPr>
        </p:nvSpPr>
        <p:spPr>
          <a:xfrm>
            <a:off x="8117710" y="3197897"/>
            <a:ext cx="3143588" cy="234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4" type="body"/>
          </p:nvPr>
        </p:nvSpPr>
        <p:spPr>
          <a:xfrm>
            <a:off x="930702" y="1310441"/>
            <a:ext cx="3143588" cy="1616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9600"/>
              <a:buFont typeface="Arial"/>
              <a:buNone/>
              <a:defRPr b="1" i="0" sz="9600" u="none" cap="none" strike="noStrike">
                <a:solidFill>
                  <a:srgbClr val="2152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5" type="body"/>
          </p:nvPr>
        </p:nvSpPr>
        <p:spPr>
          <a:xfrm>
            <a:off x="4524206" y="1310441"/>
            <a:ext cx="3143588" cy="1616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9600"/>
              <a:buFont typeface="Arial"/>
              <a:buNone/>
              <a:defRPr b="1" i="0" sz="9600" u="none" cap="none" strike="noStrike">
                <a:solidFill>
                  <a:srgbClr val="2152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6"/>
          <p:cNvSpPr txBox="1"/>
          <p:nvPr>
            <p:ph idx="6" type="body"/>
          </p:nvPr>
        </p:nvSpPr>
        <p:spPr>
          <a:xfrm>
            <a:off x="8117710" y="1310441"/>
            <a:ext cx="3143588" cy="1616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9600"/>
              <a:buFont typeface="Arial"/>
              <a:buNone/>
              <a:defRPr b="1" i="0" sz="9600" u="none" cap="none" strike="noStrike">
                <a:solidFill>
                  <a:srgbClr val="2152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s Slide ">
  <p:cSld name="Projects Slide 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7"/>
          <p:cNvSpPr txBox="1"/>
          <p:nvPr/>
        </p:nvSpPr>
        <p:spPr>
          <a:xfrm>
            <a:off x="505038" y="499365"/>
            <a:ext cx="11283251" cy="545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7"/>
          <p:cNvSpPr txBox="1"/>
          <p:nvPr>
            <p:ph type="title"/>
          </p:nvPr>
        </p:nvSpPr>
        <p:spPr>
          <a:xfrm>
            <a:off x="505038" y="370688"/>
            <a:ext cx="11181924" cy="562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b="1" i="0" sz="6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505038" y="1222584"/>
            <a:ext cx="4827358" cy="3744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7"/>
          <p:cNvSpPr txBox="1"/>
          <p:nvPr>
            <p:ph idx="2" type="body"/>
          </p:nvPr>
        </p:nvSpPr>
        <p:spPr>
          <a:xfrm>
            <a:off x="5758828" y="1222584"/>
            <a:ext cx="4827358" cy="3744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s Slide ">
  <p:cSld name="Stats Slide 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930702" y="1233439"/>
            <a:ext cx="3143588" cy="1307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9600"/>
              <a:buFont typeface="Arial"/>
              <a:buNone/>
              <a:defRPr b="1" i="0" sz="9600" u="none" cap="none" strike="noStrike">
                <a:solidFill>
                  <a:srgbClr val="2152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4524206" y="1233439"/>
            <a:ext cx="3143588" cy="1307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9600"/>
              <a:buFont typeface="Arial"/>
              <a:buNone/>
              <a:defRPr b="1" i="0" sz="9600" u="none" cap="none" strike="noStrike">
                <a:solidFill>
                  <a:srgbClr val="2152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8117710" y="1233439"/>
            <a:ext cx="3143588" cy="1307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9600"/>
              <a:buFont typeface="Arial"/>
              <a:buNone/>
              <a:defRPr b="1" i="0" sz="9600" u="none" cap="none" strike="noStrike">
                <a:solidFill>
                  <a:srgbClr val="2152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8"/>
          <p:cNvSpPr txBox="1"/>
          <p:nvPr>
            <p:ph type="title"/>
          </p:nvPr>
        </p:nvSpPr>
        <p:spPr>
          <a:xfrm>
            <a:off x="505038" y="370688"/>
            <a:ext cx="11181924" cy="562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b="1" i="0" sz="6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8"/>
          <p:cNvSpPr txBox="1"/>
          <p:nvPr>
            <p:ph idx="4" type="body"/>
          </p:nvPr>
        </p:nvSpPr>
        <p:spPr>
          <a:xfrm>
            <a:off x="4524206" y="2832136"/>
            <a:ext cx="3143588" cy="234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8"/>
          <p:cNvSpPr txBox="1"/>
          <p:nvPr>
            <p:ph idx="5" type="body"/>
          </p:nvPr>
        </p:nvSpPr>
        <p:spPr>
          <a:xfrm>
            <a:off x="8189827" y="2832136"/>
            <a:ext cx="3143588" cy="234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8"/>
          <p:cNvSpPr txBox="1"/>
          <p:nvPr>
            <p:ph idx="6" type="body"/>
          </p:nvPr>
        </p:nvSpPr>
        <p:spPr>
          <a:xfrm>
            <a:off x="930702" y="2832136"/>
            <a:ext cx="3143588" cy="234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rDzUexB_EBwByciKi51irS_AaHVmz5SlsvWLEECB8s8/edit#gid=1709744959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>
            <p:ph type="title"/>
          </p:nvPr>
        </p:nvSpPr>
        <p:spPr>
          <a:xfrm>
            <a:off x="294725" y="443300"/>
            <a:ext cx="3899400" cy="3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</a:pPr>
            <a:r>
              <a:rPr lang="en-US" sz="4200"/>
              <a:t>Reorganization </a:t>
            </a:r>
            <a:endParaRPr sz="4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</a:pPr>
            <a:r>
              <a:rPr lang="en-US" sz="4200"/>
              <a:t>and Academic Planning</a:t>
            </a:r>
            <a:endParaRPr sz="4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</a:pPr>
            <a:r>
              <a:t/>
            </a:r>
            <a:endParaRPr sz="4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</a:pPr>
            <a:r>
              <a:rPr lang="en-US" sz="4200"/>
              <a:t>Staff Council</a:t>
            </a:r>
            <a:endParaRPr sz="4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</a:pPr>
            <a:r>
              <a:rPr lang="en-US" sz="3200"/>
              <a:t>February 6, 2024</a:t>
            </a:r>
            <a:endParaRPr sz="3200"/>
          </a:p>
        </p:txBody>
      </p:sp>
      <p:sp>
        <p:nvSpPr>
          <p:cNvPr id="50" name="Google Shape;50;p1"/>
          <p:cNvSpPr txBox="1"/>
          <p:nvPr>
            <p:ph idx="1" type="body"/>
          </p:nvPr>
        </p:nvSpPr>
        <p:spPr>
          <a:xfrm>
            <a:off x="5927000" y="212700"/>
            <a:ext cx="5681100" cy="59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3200"/>
              <a:buFont typeface="Proxima Nova"/>
              <a:buNone/>
            </a:pPr>
            <a:r>
              <a:rPr b="1" lang="en-US" sz="4200"/>
              <a:t>Agenda</a:t>
            </a:r>
            <a:endParaRPr b="1" sz="4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3200"/>
              <a:buFont typeface="Proxima Nova"/>
              <a:buNone/>
            </a:pPr>
            <a:r>
              <a:t/>
            </a:r>
            <a:endParaRPr sz="22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Academic Reorganization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Academic Planning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Q&amp;A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a8e0471d8c_0_11"/>
          <p:cNvSpPr txBox="1"/>
          <p:nvPr>
            <p:ph type="title"/>
          </p:nvPr>
        </p:nvSpPr>
        <p:spPr>
          <a:xfrm>
            <a:off x="456633" y="444699"/>
            <a:ext cx="11278800" cy="85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Academic Reorganization</a:t>
            </a:r>
            <a:endParaRPr/>
          </a:p>
        </p:txBody>
      </p:sp>
      <p:sp>
        <p:nvSpPr>
          <p:cNvPr id="56" name="Google Shape;56;g2a8e0471d8c_0_11"/>
          <p:cNvSpPr txBox="1"/>
          <p:nvPr>
            <p:ph idx="1" type="body"/>
          </p:nvPr>
        </p:nvSpPr>
        <p:spPr>
          <a:xfrm>
            <a:off x="314700" y="1744100"/>
            <a:ext cx="11657400" cy="32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Omnibus Proposal released to campus on December 7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Assigned to APARC for review and comments due March 15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Provost consults with President Lee March 15 - April 1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Proposal finalized April 1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School chairs elected by May 24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72200fd46_0_0"/>
          <p:cNvSpPr txBox="1"/>
          <p:nvPr>
            <p:ph idx="1" type="body"/>
          </p:nvPr>
        </p:nvSpPr>
        <p:spPr>
          <a:xfrm>
            <a:off x="592500" y="1746400"/>
            <a:ext cx="3397200" cy="371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A: Chemistry, Physics, and Geology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B: Biology and Kinesiology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C: Nursing and Health Sciences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D: Electrical Engineering and Computer Science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E: Business Administration and Extended Education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F: Mathematics, Statistics, and Economics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2" name="Google Shape;62;g2672200fd46_0_0"/>
          <p:cNvSpPr txBox="1"/>
          <p:nvPr>
            <p:ph idx="2" type="body"/>
          </p:nvPr>
        </p:nvSpPr>
        <p:spPr>
          <a:xfrm>
            <a:off x="4186051" y="1746400"/>
            <a:ext cx="3481800" cy="371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A: Counseling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B: Early Childhood Studies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C: Literacy Studies &amp; Elementary Education, Education Leadership &amp; Special Education, Curriculum Studies &amp; Secondary Education, MA Education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D: Hutchins Liberal Studies and Liberal Arts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E: Ethnic Studies and Languages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63" name="Google Shape;63;g2672200fd46_0_0"/>
          <p:cNvSpPr txBox="1"/>
          <p:nvPr>
            <p:ph idx="3" type="body"/>
          </p:nvPr>
        </p:nvSpPr>
        <p:spPr>
          <a:xfrm>
            <a:off x="7864200" y="1746400"/>
            <a:ext cx="3739800" cy="424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A: Sociology and Criminology and Criminal Justice Studies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B: History, Art History, and Political Science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C: Anthropology, Human Development, and GEP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D: English, Philosophy, and Women and Gender Studies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E: Music, Theater Arts and Dance, Art Studio, Communication and Media Studies, Affiliated Program: Creative Writing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School F: Psychology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64" name="Google Shape;64;g2672200fd46_0_0"/>
          <p:cNvSpPr txBox="1"/>
          <p:nvPr>
            <p:ph idx="4" type="body"/>
          </p:nvPr>
        </p:nvSpPr>
        <p:spPr>
          <a:xfrm>
            <a:off x="822300" y="130298"/>
            <a:ext cx="2937600" cy="125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College of Business and STEM</a:t>
            </a:r>
            <a:endParaRPr sz="2500"/>
          </a:p>
        </p:txBody>
      </p:sp>
      <p:sp>
        <p:nvSpPr>
          <p:cNvPr id="65" name="Google Shape;65;g2672200fd46_0_0"/>
          <p:cNvSpPr txBox="1"/>
          <p:nvPr>
            <p:ph idx="5" type="body"/>
          </p:nvPr>
        </p:nvSpPr>
        <p:spPr>
          <a:xfrm>
            <a:off x="4355100" y="130300"/>
            <a:ext cx="3481800" cy="125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College of Education, Counseling and Ethnic Studies</a:t>
            </a:r>
            <a:endParaRPr sz="2500"/>
          </a:p>
        </p:txBody>
      </p:sp>
      <p:sp>
        <p:nvSpPr>
          <p:cNvPr id="66" name="Google Shape;66;g2672200fd46_0_0"/>
          <p:cNvSpPr txBox="1"/>
          <p:nvPr>
            <p:ph idx="6" type="body"/>
          </p:nvPr>
        </p:nvSpPr>
        <p:spPr>
          <a:xfrm>
            <a:off x="8162260" y="130291"/>
            <a:ext cx="3143700" cy="161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College of Arts, Humanities and Social Sciences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8e0471d8c_0_31"/>
          <p:cNvSpPr txBox="1"/>
          <p:nvPr>
            <p:ph type="title"/>
          </p:nvPr>
        </p:nvSpPr>
        <p:spPr>
          <a:xfrm>
            <a:off x="223908" y="196449"/>
            <a:ext cx="11278800" cy="85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Key Milestones and Timeline</a:t>
            </a:r>
            <a:endParaRPr/>
          </a:p>
        </p:txBody>
      </p:sp>
      <p:sp>
        <p:nvSpPr>
          <p:cNvPr id="72" name="Google Shape;72;g2a8e0471d8c_0_31"/>
          <p:cNvSpPr txBox="1"/>
          <p:nvPr>
            <p:ph idx="1" type="body"/>
          </p:nvPr>
        </p:nvSpPr>
        <p:spPr>
          <a:xfrm>
            <a:off x="5638900" y="1126250"/>
            <a:ext cx="6264900" cy="498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2900"/>
              <a:buFont typeface="Proxima Nova"/>
              <a:buChar char="●"/>
            </a:pPr>
            <a:r>
              <a:rPr lang="en-US" sz="2900">
                <a:solidFill>
                  <a:srgbClr val="21529A"/>
                </a:solidFill>
              </a:rPr>
              <a:t>Fall 2023</a:t>
            </a:r>
            <a:endParaRPr sz="2900">
              <a:solidFill>
                <a:srgbClr val="21529A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Char char="○"/>
            </a:pP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Consultation and structure development</a:t>
            </a:r>
            <a:endParaRPr sz="21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900"/>
              <a:buFont typeface="Proxima Nova"/>
              <a:buChar char="●"/>
            </a:pPr>
            <a:r>
              <a:rPr lang="en-US" sz="2900">
                <a:solidFill>
                  <a:srgbClr val="21529A"/>
                </a:solidFill>
              </a:rPr>
              <a:t>Spring 2024</a:t>
            </a:r>
            <a:endParaRPr sz="2900">
              <a:solidFill>
                <a:srgbClr val="21529A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Char char="○"/>
            </a:pP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Consultation </a:t>
            </a: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and</a:t>
            </a: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 structure finalization</a:t>
            </a:r>
            <a:endParaRPr sz="21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Char char="○"/>
            </a:pP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PeopleSoft update and testing</a:t>
            </a:r>
            <a:endParaRPr sz="21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Char char="○"/>
            </a:pP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Fall 2024 planning</a:t>
            </a:r>
            <a:endParaRPr sz="21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Char char="○"/>
            </a:pP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Chair elections and Catalog updates</a:t>
            </a:r>
            <a:endParaRPr sz="21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Char char="○"/>
            </a:pP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Union notifications as appropriate</a:t>
            </a:r>
            <a:endParaRPr sz="21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900"/>
              <a:buFont typeface="Proxima Nova"/>
              <a:buChar char="●"/>
            </a:pPr>
            <a:r>
              <a:rPr lang="en-US" sz="2900">
                <a:solidFill>
                  <a:srgbClr val="21529A"/>
                </a:solidFill>
              </a:rPr>
              <a:t>Spring-Summer 2024</a:t>
            </a:r>
            <a:endParaRPr sz="2900">
              <a:solidFill>
                <a:srgbClr val="21529A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Char char="○"/>
            </a:pP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Personnel updates</a:t>
            </a:r>
            <a:endParaRPr sz="21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Char char="○"/>
            </a:pP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Website updates</a:t>
            </a:r>
            <a:endParaRPr sz="21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900"/>
              <a:buFont typeface="Proxima Nova"/>
              <a:buChar char="●"/>
            </a:pPr>
            <a:r>
              <a:rPr lang="en-US" sz="2900">
                <a:solidFill>
                  <a:srgbClr val="21529A"/>
                </a:solidFill>
              </a:rPr>
              <a:t>Fall 2024</a:t>
            </a:r>
            <a:endParaRPr sz="2900">
              <a:solidFill>
                <a:srgbClr val="21529A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Char char="○"/>
            </a:pP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Move and signage planning</a:t>
            </a:r>
            <a:endParaRPr sz="21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900"/>
              <a:buFont typeface="Proxima Nova"/>
              <a:buChar char="●"/>
            </a:pPr>
            <a:r>
              <a:rPr lang="en-US" sz="2900">
                <a:solidFill>
                  <a:srgbClr val="21529A"/>
                </a:solidFill>
              </a:rPr>
              <a:t>Summer 2025</a:t>
            </a:r>
            <a:endParaRPr sz="2900">
              <a:solidFill>
                <a:srgbClr val="21529A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Char char="○"/>
            </a:pP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Moves</a:t>
            </a:r>
            <a:endParaRPr sz="21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Char char="○"/>
            </a:pPr>
            <a:r>
              <a:rPr lang="en-US" sz="21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Signage installation</a:t>
            </a:r>
            <a:endParaRPr sz="21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3" name="Google Shape;73;g2a8e0471d8c_0_31"/>
          <p:cNvPicPr preferRelativeResize="0"/>
          <p:nvPr/>
        </p:nvPicPr>
        <p:blipFill rotWithShape="1">
          <a:blip r:embed="rId4">
            <a:alphaModFix/>
          </a:blip>
          <a:srcRect b="0" l="5553" r="0" t="0"/>
          <a:stretch/>
        </p:blipFill>
        <p:spPr>
          <a:xfrm>
            <a:off x="387225" y="1340700"/>
            <a:ext cx="5251675" cy="37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331cdac96_0_36"/>
          <p:cNvSpPr txBox="1"/>
          <p:nvPr>
            <p:ph type="title"/>
          </p:nvPr>
        </p:nvSpPr>
        <p:spPr>
          <a:xfrm>
            <a:off x="228033" y="139899"/>
            <a:ext cx="112788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Stakeholders</a:t>
            </a:r>
            <a:endParaRPr/>
          </a:p>
        </p:txBody>
      </p:sp>
      <p:sp>
        <p:nvSpPr>
          <p:cNvPr id="79" name="Google Shape;79;g26331cdac96_0_36"/>
          <p:cNvSpPr txBox="1"/>
          <p:nvPr>
            <p:ph idx="1" type="body"/>
          </p:nvPr>
        </p:nvSpPr>
        <p:spPr>
          <a:xfrm>
            <a:off x="4055325" y="769650"/>
            <a:ext cx="4276800" cy="50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Advancement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Academic Programs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Registrar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CTET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OIE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Faculty Reporting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Faculty Affairs and Success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HR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Strat Comm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AMs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Advising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Seawolf Services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Mail Services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</p:txBody>
      </p:sp>
      <p:sp>
        <p:nvSpPr>
          <p:cNvPr id="80" name="Google Shape;80;g26331cdac96_0_36"/>
          <p:cNvSpPr txBox="1"/>
          <p:nvPr>
            <p:ph idx="1" type="body"/>
          </p:nvPr>
        </p:nvSpPr>
        <p:spPr>
          <a:xfrm>
            <a:off x="7923150" y="769650"/>
            <a:ext cx="4276800" cy="47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Academic Resources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SEIE/Summer Stateside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Scholarships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Deans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Graduation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Admin and Finance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Strategic Enrollment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Facilities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Associated Students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Staff Council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Faculty Governance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Students Affairs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Community</a:t>
            </a:r>
            <a:endParaRPr sz="2400"/>
          </a:p>
        </p:txBody>
      </p:sp>
      <p:pic>
        <p:nvPicPr>
          <p:cNvPr id="81" name="Google Shape;81;g26331cdac96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975" y="1870749"/>
            <a:ext cx="2867025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8e0471d8c_0_36"/>
          <p:cNvSpPr txBox="1"/>
          <p:nvPr>
            <p:ph type="title"/>
          </p:nvPr>
        </p:nvSpPr>
        <p:spPr>
          <a:xfrm>
            <a:off x="456633" y="444699"/>
            <a:ext cx="11278800" cy="85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Academic Planning </a:t>
            </a:r>
            <a:endParaRPr/>
          </a:p>
        </p:txBody>
      </p:sp>
      <p:sp>
        <p:nvSpPr>
          <p:cNvPr id="87" name="Google Shape;87;g2a8e0471d8c_0_36"/>
          <p:cNvSpPr txBox="1"/>
          <p:nvPr>
            <p:ph idx="1" type="body"/>
          </p:nvPr>
        </p:nvSpPr>
        <p:spPr>
          <a:xfrm>
            <a:off x="571150" y="1590450"/>
            <a:ext cx="11278800" cy="437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/>
              <a:t>Finished Working Groups:</a:t>
            </a:r>
            <a:endParaRPr b="1" sz="28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Liberal Arts and HSI (Spring 2023)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Strategic Course Scheduling (Spring 2023)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Learning Spaces and Technology (Fall 2023)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/>
              <a:t>Groups still working:</a:t>
            </a:r>
            <a:endParaRPr b="1" sz="28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Current and New Programs (started Spring 2023; finish Spring 2023)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Academic Student Success (start and finish Spring 2024)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8485cbe4f_1_0"/>
          <p:cNvSpPr txBox="1"/>
          <p:nvPr>
            <p:ph type="title"/>
          </p:nvPr>
        </p:nvSpPr>
        <p:spPr>
          <a:xfrm>
            <a:off x="456633" y="444699"/>
            <a:ext cx="11278800" cy="85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Spring 2024 Working Groups</a:t>
            </a:r>
            <a:endParaRPr/>
          </a:p>
        </p:txBody>
      </p:sp>
      <p:sp>
        <p:nvSpPr>
          <p:cNvPr id="93" name="Google Shape;93;g268485cbe4f_1_0"/>
          <p:cNvSpPr txBox="1"/>
          <p:nvPr>
            <p:ph idx="1" type="body"/>
          </p:nvPr>
        </p:nvSpPr>
        <p:spPr>
          <a:xfrm>
            <a:off x="456625" y="1450475"/>
            <a:ext cx="11278800" cy="385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1529A"/>
                </a:solidFill>
              </a:rPr>
              <a:t>Current and New Programs:</a:t>
            </a:r>
            <a:endParaRPr b="1" sz="2700">
              <a:solidFill>
                <a:srgbClr val="21529A"/>
              </a:solidFill>
            </a:endParaRPr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2700"/>
              <a:buFont typeface="Proxima Nova"/>
              <a:buChar char="●"/>
            </a:pPr>
            <a:r>
              <a:rPr lang="en-US" sz="2700">
                <a:solidFill>
                  <a:srgbClr val="21529A"/>
                </a:solidFill>
              </a:rPr>
              <a:t>R</a:t>
            </a:r>
            <a:r>
              <a:rPr lang="en-US" sz="2700">
                <a:solidFill>
                  <a:srgbClr val="21529A"/>
                </a:solidFill>
              </a:rPr>
              <a:t>e-evaluating their fall 2023 report in light of economic data provided by Gray Decision Intelligence</a:t>
            </a:r>
            <a:endParaRPr sz="2700">
              <a:solidFill>
                <a:srgbClr val="21529A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300"/>
              <a:buFont typeface="Proxima Nova"/>
              <a:buChar char="○"/>
            </a:pPr>
            <a:r>
              <a:rPr lang="en-US" sz="2300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rPr>
              <a:t>Recommendations: Grow, Sustain, Adjust, Sunset</a:t>
            </a:r>
            <a:endParaRPr sz="230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700"/>
              <a:buFont typeface="Proxima Nova"/>
              <a:buChar char="●"/>
            </a:pPr>
            <a:r>
              <a:rPr lang="en-US" sz="2700">
                <a:solidFill>
                  <a:srgbClr val="21529A"/>
                </a:solidFill>
              </a:rPr>
              <a:t>Will be developing recommendations for new programs</a:t>
            </a:r>
            <a:endParaRPr sz="2700">
              <a:solidFill>
                <a:srgbClr val="21529A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1529A"/>
                </a:solidFill>
              </a:rPr>
              <a:t>Academic Support Services:</a:t>
            </a:r>
            <a:endParaRPr b="1" sz="2700">
              <a:solidFill>
                <a:srgbClr val="21529A"/>
              </a:solidFill>
            </a:endParaRPr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rgbClr val="21529A"/>
              </a:buClr>
              <a:buSzPts val="2700"/>
              <a:buChar char="●"/>
            </a:pPr>
            <a:r>
              <a:rPr lang="en-US" sz="2700">
                <a:solidFill>
                  <a:srgbClr val="21529A"/>
                </a:solidFill>
              </a:rPr>
              <a:t>Focus on students and on academically related support services</a:t>
            </a:r>
            <a:endParaRPr sz="2700">
              <a:solidFill>
                <a:srgbClr val="21529A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700"/>
              <a:buChar char="●"/>
            </a:pPr>
            <a:r>
              <a:rPr lang="en-US" sz="2700">
                <a:solidFill>
                  <a:srgbClr val="21529A"/>
                </a:solidFill>
              </a:rPr>
              <a:t>Focusing on gaps and on building services for the new AMP</a:t>
            </a:r>
            <a:endParaRPr sz="2700">
              <a:solidFill>
                <a:srgbClr val="21529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8485cbe4f_1_5"/>
          <p:cNvSpPr txBox="1"/>
          <p:nvPr>
            <p:ph type="title"/>
          </p:nvPr>
        </p:nvSpPr>
        <p:spPr>
          <a:xfrm>
            <a:off x="456633" y="444699"/>
            <a:ext cx="11278800" cy="85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AMP Next Steps</a:t>
            </a:r>
            <a:endParaRPr/>
          </a:p>
        </p:txBody>
      </p:sp>
      <p:sp>
        <p:nvSpPr>
          <p:cNvPr id="99" name="Google Shape;99;g268485cbe4f_1_5"/>
          <p:cNvSpPr txBox="1"/>
          <p:nvPr>
            <p:ph idx="1" type="body"/>
          </p:nvPr>
        </p:nvSpPr>
        <p:spPr>
          <a:xfrm>
            <a:off x="456625" y="1463200"/>
            <a:ext cx="11278800" cy="385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b="1" lang="en-US"/>
              <a:t>Spring 2024</a:t>
            </a:r>
            <a:endParaRPr b="1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600"/>
              <a:buChar char="○"/>
            </a:pPr>
            <a:r>
              <a:rPr lang="en-US" sz="2600">
                <a:solidFill>
                  <a:srgbClr val="21529A"/>
                </a:solidFill>
              </a:rPr>
              <a:t>Developing implementation plan and timeline (5-year plan)</a:t>
            </a:r>
            <a:endParaRPr sz="2600">
              <a:solidFill>
                <a:srgbClr val="21529A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600"/>
              <a:buChar char="○"/>
            </a:pPr>
            <a:r>
              <a:rPr lang="en-US" sz="2600">
                <a:solidFill>
                  <a:srgbClr val="21529A"/>
                </a:solidFill>
              </a:rPr>
              <a:t>Steering Committee will review recommendations for 3 Working Groups to determine final plan</a:t>
            </a:r>
            <a:endParaRPr sz="2600">
              <a:solidFill>
                <a:srgbClr val="21529A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3200"/>
              <a:buChar char="●"/>
            </a:pPr>
            <a:r>
              <a:rPr b="1" lang="en-US">
                <a:solidFill>
                  <a:srgbClr val="21529A"/>
                </a:solidFill>
              </a:rPr>
              <a:t>Fall 2024</a:t>
            </a:r>
            <a:endParaRPr b="1">
              <a:solidFill>
                <a:srgbClr val="21529A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600"/>
              <a:buChar char="○"/>
            </a:pPr>
            <a:r>
              <a:rPr lang="en-US" sz="2600">
                <a:solidFill>
                  <a:srgbClr val="21529A"/>
                </a:solidFill>
              </a:rPr>
              <a:t>Steering Committee will review recommendations for remaining 2 Working Groups to determine final plan</a:t>
            </a:r>
            <a:endParaRPr sz="2600">
              <a:solidFill>
                <a:srgbClr val="21529A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600"/>
              <a:buChar char="○"/>
            </a:pPr>
            <a:r>
              <a:rPr lang="en-US" sz="2600">
                <a:solidFill>
                  <a:srgbClr val="21529A"/>
                </a:solidFill>
              </a:rPr>
              <a:t>Finalize plan and provide opportunity for campus-wide review and comments</a:t>
            </a:r>
            <a:endParaRPr sz="2600">
              <a:solidFill>
                <a:srgbClr val="21529A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600"/>
              <a:buChar char="○"/>
            </a:pPr>
            <a:r>
              <a:rPr lang="en-US" sz="2600">
                <a:solidFill>
                  <a:srgbClr val="21529A"/>
                </a:solidFill>
              </a:rPr>
              <a:t>Begin executing implementation plan </a:t>
            </a:r>
            <a:endParaRPr sz="2600">
              <a:solidFill>
                <a:srgbClr val="21529A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8485cbe4f_1_10"/>
          <p:cNvSpPr txBox="1"/>
          <p:nvPr>
            <p:ph type="title"/>
          </p:nvPr>
        </p:nvSpPr>
        <p:spPr>
          <a:xfrm>
            <a:off x="456633" y="444699"/>
            <a:ext cx="11278800" cy="85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05" name="Google Shape;105;g268485cbe4f_1_10"/>
          <p:cNvSpPr txBox="1"/>
          <p:nvPr>
            <p:ph idx="1" type="body"/>
          </p:nvPr>
        </p:nvSpPr>
        <p:spPr>
          <a:xfrm>
            <a:off x="456633" y="1744110"/>
            <a:ext cx="11278800" cy="32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2019-03-07T17:42:58Z</dcterms:created>
  <dc:creator>Microsoft Office User</dc:creator>
</cp:coreProperties>
</file>